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64" r:id="rId6"/>
    <p:sldId id="265" r:id="rId7"/>
    <p:sldId id="260" r:id="rId8"/>
    <p:sldId id="262" r:id="rId9"/>
    <p:sldId id="263" r:id="rId10"/>
    <p:sldId id="266" r:id="rId11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E5BFC-0DBD-41A8-BC8D-C4A94C5546CC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E012D-A28E-429F-B6C5-F4204B4680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176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012D-A28E-429F-B6C5-F4204B46805D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651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583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821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184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36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39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450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36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16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745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143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63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9161F1-09C2-49E1-A8C0-35912A3A6C5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AD4590C-B097-497D-9130-099A72E384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380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obaltraining.eus/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skadi.eus/web01-a3hlanar/es/contenidos/informacion/form_cen_trabajo/es_1977/dekreto_c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kaslanbizkaia.eus/index.php?option=com_content&amp;task=view&amp;id=229&amp;Itemid=34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skadi.eus/informacion/formacion-profesional-dual-en-regimen-de-alternancia/web01-a2hlanhz/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plegu.ikaslanbizkaia.eu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bide.euskadi.eus/destino/-/lehen-auker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bide.euskadi.eus/formacion-lanbide/-/informacion/practicas-no-laboral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knika.eus/cont/proyectos/programa-urratsbat-de-acompanamiento-para-la-creacion-de-empresa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Programas relacionados con el Empleo en FP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6584" y="5109862"/>
            <a:ext cx="7315200" cy="446877"/>
          </a:xfrm>
        </p:spPr>
        <p:txBody>
          <a:bodyPr/>
          <a:lstStyle/>
          <a:p>
            <a:r>
              <a:rPr lang="es-ES" dirty="0"/>
              <a:t>MIREN EZKURDIA .ORIENTADORA DE FP. CURSO 2020/2021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77" y="2637693"/>
            <a:ext cx="1914055" cy="1055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411" y="1081453"/>
            <a:ext cx="2020821" cy="105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Becas Global Training</a:t>
            </a:r>
            <a:br>
              <a:rPr lang="es-ES" dirty="0"/>
            </a:br>
            <a:r>
              <a:rPr lang="es-ES" sz="1600" dirty="0"/>
              <a:t>https://www.globaltraining.eus/es/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Las becas Global Training están</a:t>
            </a:r>
            <a:r>
              <a:rPr lang="es-ES" b="1" dirty="0"/>
              <a:t> financiadas por el </a:t>
            </a:r>
            <a:r>
              <a:rPr lang="es-ES" b="1" dirty="0" smtClean="0"/>
              <a:t>Gobierno Vasco.</a:t>
            </a:r>
            <a:endParaRPr lang="es-ES" dirty="0"/>
          </a:p>
          <a:p>
            <a:r>
              <a:rPr lang="es-ES" dirty="0"/>
              <a:t>Requisitos </a:t>
            </a:r>
            <a:r>
              <a:rPr lang="es-ES" dirty="0" smtClean="0"/>
              <a:t>:</a:t>
            </a:r>
            <a:endParaRPr lang="es-ES" dirty="0"/>
          </a:p>
          <a:p>
            <a:r>
              <a:rPr lang="es-ES" b="1" dirty="0" smtClean="0"/>
              <a:t>Ser </a:t>
            </a:r>
            <a:r>
              <a:rPr lang="es-ES" b="1" dirty="0"/>
              <a:t>menor de 30 </a:t>
            </a:r>
            <a:r>
              <a:rPr lang="es-ES" b="1" dirty="0" smtClean="0"/>
              <a:t>años.</a:t>
            </a:r>
          </a:p>
          <a:p>
            <a:r>
              <a:rPr lang="es-ES" dirty="0" smtClean="0"/>
              <a:t>Acreditar</a:t>
            </a:r>
            <a:r>
              <a:rPr lang="es-ES" dirty="0"/>
              <a:t> </a:t>
            </a:r>
            <a:r>
              <a:rPr lang="es-ES" b="1" dirty="0"/>
              <a:t>un buen nivel de inglés,</a:t>
            </a:r>
            <a:r>
              <a:rPr lang="es-ES" dirty="0"/>
              <a:t> tomando como referencia </a:t>
            </a:r>
            <a:r>
              <a:rPr lang="es-ES" b="1" dirty="0"/>
              <a:t>el nivel C1</a:t>
            </a:r>
            <a:r>
              <a:rPr lang="es-ES" dirty="0"/>
              <a:t> para las </a:t>
            </a:r>
            <a:r>
              <a:rPr lang="es-ES" b="1" dirty="0"/>
              <a:t>Titulaciones </a:t>
            </a:r>
            <a:r>
              <a:rPr lang="es-ES" b="1" dirty="0" smtClean="0"/>
              <a:t>Universitarias de </a:t>
            </a:r>
            <a:r>
              <a:rPr lang="es-ES" b="1" dirty="0"/>
              <a:t>Grado</a:t>
            </a:r>
            <a:r>
              <a:rPr lang="es-ES" dirty="0"/>
              <a:t> </a:t>
            </a:r>
            <a:r>
              <a:rPr lang="es-ES" dirty="0" smtClean="0"/>
              <a:t> </a:t>
            </a:r>
            <a:r>
              <a:rPr lang="es-ES" dirty="0"/>
              <a:t>(mínimo requerido B2), y el </a:t>
            </a:r>
            <a:r>
              <a:rPr lang="es-ES" b="1" dirty="0"/>
              <a:t>nivel B2 para Formación Profesional de Grado Superior</a:t>
            </a:r>
            <a:r>
              <a:rPr lang="es-ES" dirty="0"/>
              <a:t> (mínimo requerido B1). </a:t>
            </a:r>
            <a:endParaRPr lang="es-ES" dirty="0" smtClean="0"/>
          </a:p>
          <a:p>
            <a:r>
              <a:rPr lang="es-ES" dirty="0" smtClean="0"/>
              <a:t>Titulación de Formación </a:t>
            </a:r>
            <a:r>
              <a:rPr lang="es-ES" dirty="0"/>
              <a:t>Profesional de Grado </a:t>
            </a:r>
            <a:r>
              <a:rPr lang="es-ES" dirty="0" smtClean="0"/>
              <a:t>Superior y Universitaria.</a:t>
            </a:r>
          </a:p>
          <a:p>
            <a:r>
              <a:rPr lang="es-ES" dirty="0" smtClean="0"/>
              <a:t>Tener </a:t>
            </a:r>
            <a:r>
              <a:rPr lang="es-ES" dirty="0"/>
              <a:t>el </a:t>
            </a:r>
            <a:r>
              <a:rPr lang="es-ES" b="1" dirty="0"/>
              <a:t>perfil que requiere la empresa u organismo</a:t>
            </a:r>
            <a:r>
              <a:rPr lang="es-ES" dirty="0"/>
              <a:t> para quien se van a realizar las prácticas.</a:t>
            </a:r>
          </a:p>
          <a:p>
            <a:r>
              <a:rPr lang="es-ES" dirty="0" smtClean="0"/>
              <a:t>Dotación económica:</a:t>
            </a:r>
            <a:r>
              <a:rPr lang="es-ES" dirty="0"/>
              <a:t> </a:t>
            </a:r>
            <a:r>
              <a:rPr lang="es-ES" b="1" dirty="0"/>
              <a:t>1.400 €/mes durante los seis primeros meses,</a:t>
            </a:r>
            <a:r>
              <a:rPr lang="es-ES" dirty="0"/>
              <a:t> bajo la financiación del Departamento de Desarrollo Económico e Infraestructuras del Gobierno Vasco. </a:t>
            </a:r>
            <a:r>
              <a:rPr lang="es-ES" b="1" dirty="0" smtClean="0"/>
              <a:t>A </a:t>
            </a:r>
            <a:r>
              <a:rPr lang="es-ES" b="1" dirty="0"/>
              <a:t>partir del séptimo mes, el importe de la beca corre a cargo de la empresa</a:t>
            </a:r>
            <a:r>
              <a:rPr lang="es-ES" dirty="0"/>
              <a:t> en la que la persona realice las prácticas</a:t>
            </a:r>
            <a:r>
              <a:rPr lang="es-ES" dirty="0" smtClean="0"/>
              <a:t>.</a:t>
            </a:r>
            <a:endParaRPr lang="es-ES" dirty="0"/>
          </a:p>
          <a:p>
            <a:r>
              <a:rPr lang="es-ES" b="1" dirty="0" smtClean="0"/>
              <a:t>Seguro </a:t>
            </a:r>
            <a:r>
              <a:rPr lang="es-ES" b="1" dirty="0"/>
              <a:t>de Asistencia Sanitaria, de accidentes y de Responsabilidad Civil</a:t>
            </a:r>
            <a:r>
              <a:rPr lang="es-ES" dirty="0"/>
              <a:t> durante el período en el que dure de la misma</a:t>
            </a:r>
            <a:r>
              <a:rPr lang="es-ES" dirty="0" smtClean="0"/>
              <a:t>.</a:t>
            </a:r>
          </a:p>
          <a:p>
            <a:r>
              <a:rPr lang="es-ES" dirty="0" smtClean="0">
                <a:hlinkClick r:id="rId3"/>
              </a:rPr>
              <a:t>ENLACE A BECAS </a:t>
            </a:r>
            <a:r>
              <a:rPr lang="es-ES" dirty="0" smtClean="0"/>
              <a:t>( 2020 NO HAY CONVOCATORIA POR TEMA COVID)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555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dirty="0" smtClean="0"/>
              <a:t>FCT </a:t>
            </a:r>
            <a:r>
              <a:rPr lang="es-ES" sz="4400" dirty="0" smtClean="0"/>
              <a:t>(Modulo de Formación en Centros de Trabajo</a:t>
            </a:r>
            <a:r>
              <a:rPr lang="es-ES" sz="4400" dirty="0"/>
              <a:t>)</a:t>
            </a:r>
            <a:br>
              <a:rPr lang="es-ES" sz="4400" dirty="0"/>
            </a:br>
            <a:r>
              <a:rPr lang="es-ES" sz="1400" dirty="0"/>
              <a:t>https://www.euskadi.eus/web01-a3hlanar/es/contenidos/informacion/form_cen_trabajo/es_1977/dekreto_c.html</a:t>
            </a:r>
            <a:endParaRPr lang="es-E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/>
              <a:t>Son prácticas en una empresa dentro del entorno productivo real. </a:t>
            </a:r>
            <a:endParaRPr lang="es-ES" dirty="0"/>
          </a:p>
          <a:p>
            <a:r>
              <a:rPr lang="es-ES_tradnl" dirty="0" smtClean="0"/>
              <a:t>El </a:t>
            </a:r>
            <a:r>
              <a:rPr lang="es-ES_tradnl" dirty="0"/>
              <a:t>alumnado no posee ninguna vinculación o relación laboral con la empresa. </a:t>
            </a:r>
            <a:r>
              <a:rPr lang="es-ES_tradnl" dirty="0" smtClean="0"/>
              <a:t>No remuneración económica.</a:t>
            </a:r>
          </a:p>
          <a:p>
            <a:r>
              <a:rPr lang="es-ES_tradnl" dirty="0" smtClean="0"/>
              <a:t>La </a:t>
            </a:r>
            <a:r>
              <a:rPr lang="es-ES_tradnl" dirty="0"/>
              <a:t>empresa y el centro escolar firman previamente un acuerdo de </a:t>
            </a:r>
            <a:r>
              <a:rPr lang="es-ES_tradnl" dirty="0" smtClean="0"/>
              <a:t>colaboración. </a:t>
            </a:r>
          </a:p>
          <a:p>
            <a:r>
              <a:rPr lang="es-ES_tradnl" dirty="0" smtClean="0"/>
              <a:t>La </a:t>
            </a:r>
            <a:r>
              <a:rPr lang="es-ES_tradnl" dirty="0"/>
              <a:t>duración total de las prácticas </a:t>
            </a:r>
            <a:r>
              <a:rPr lang="es-ES_tradnl" dirty="0" smtClean="0"/>
              <a:t>:</a:t>
            </a:r>
          </a:p>
          <a:p>
            <a:pPr marL="0" lvl="0" indent="0">
              <a:buNone/>
            </a:pPr>
            <a:r>
              <a:rPr lang="es-ES_tradnl" dirty="0" smtClean="0"/>
              <a:t>FP Básica </a:t>
            </a:r>
            <a:r>
              <a:rPr lang="es-ES_tradnl" b="1" dirty="0" smtClean="0"/>
              <a:t>260 </a:t>
            </a:r>
            <a:r>
              <a:rPr lang="es-ES_tradnl" b="1" dirty="0" err="1" smtClean="0"/>
              <a:t>horas</a:t>
            </a:r>
            <a:r>
              <a:rPr lang="es-ES_tradnl" dirty="0" err="1" smtClean="0"/>
              <a:t>Grado</a:t>
            </a:r>
            <a:endParaRPr lang="es-ES_tradnl" dirty="0" smtClean="0"/>
          </a:p>
          <a:p>
            <a:pPr marL="0" lvl="0" indent="0">
              <a:buNone/>
            </a:pPr>
            <a:r>
              <a:rPr lang="es-ES_tradnl" dirty="0" smtClean="0"/>
              <a:t> Medio </a:t>
            </a:r>
            <a:r>
              <a:rPr lang="es-ES_tradnl" b="1" dirty="0"/>
              <a:t>380 horas</a:t>
            </a:r>
            <a:r>
              <a:rPr lang="es-ES_tradnl" dirty="0"/>
              <a:t> </a:t>
            </a:r>
            <a:endParaRPr lang="es-ES_tradnl" dirty="0" smtClean="0"/>
          </a:p>
          <a:p>
            <a:pPr marL="0" lvl="0" indent="0">
              <a:buNone/>
            </a:pPr>
            <a:r>
              <a:rPr lang="es-ES_tradnl" dirty="0" smtClean="0"/>
              <a:t>Grado Superior </a:t>
            </a:r>
            <a:r>
              <a:rPr lang="es-ES_tradnl" b="1" dirty="0" smtClean="0"/>
              <a:t>360 </a:t>
            </a:r>
            <a:r>
              <a:rPr lang="es-ES_tradnl" b="1" dirty="0"/>
              <a:t>horas</a:t>
            </a:r>
            <a:r>
              <a:rPr lang="es-ES_tradnl" dirty="0"/>
              <a:t> </a:t>
            </a:r>
            <a:r>
              <a:rPr lang="es-ES_tradnl" dirty="0" smtClean="0"/>
              <a:t>+ Módulo de Proyecto</a:t>
            </a:r>
          </a:p>
          <a:p>
            <a:pPr marL="0" lvl="0" indent="0">
              <a:buNone/>
            </a:pPr>
            <a:r>
              <a:rPr lang="es-ES_tradnl" dirty="0" smtClean="0"/>
              <a:t>(Mínimos RD: 130 FP Básica/220 GM y GS)</a:t>
            </a:r>
          </a:p>
          <a:p>
            <a:r>
              <a:rPr lang="es-ES_tradnl" dirty="0" smtClean="0"/>
              <a:t>Se realiza durante </a:t>
            </a:r>
            <a:r>
              <a:rPr lang="es-ES_tradnl" dirty="0"/>
              <a:t>el 3</a:t>
            </a:r>
            <a:r>
              <a:rPr lang="es-ES_tradnl" baseline="30000" dirty="0"/>
              <a:t>er</a:t>
            </a:r>
            <a:r>
              <a:rPr lang="es-ES_tradnl" dirty="0"/>
              <a:t> trimestre del 2º curso </a:t>
            </a:r>
            <a:r>
              <a:rPr lang="es-ES_tradnl" dirty="0" smtClean="0"/>
              <a:t>(Convocatoria ordinaria)/ Extraordinaria (Setiembre a Febrero)</a:t>
            </a:r>
          </a:p>
          <a:p>
            <a:pPr lvl="0"/>
            <a:r>
              <a:rPr lang="es-ES_tradnl" b="1" dirty="0" smtClean="0"/>
              <a:t>NO </a:t>
            </a:r>
            <a:r>
              <a:rPr lang="es-ES_tradnl" dirty="0"/>
              <a:t>se puede trabajar en horario nocturno (22-6 </a:t>
            </a:r>
            <a:r>
              <a:rPr lang="es-ES_tradnl" dirty="0" smtClean="0"/>
              <a:t>horas)</a:t>
            </a:r>
          </a:p>
          <a:p>
            <a:pPr lvl="0"/>
            <a:r>
              <a:rPr lang="es-ES_tradnl" sz="1800" dirty="0" smtClean="0"/>
              <a:t>Proyecto Piloto FCT en Primeros cursos: 16 años cumplidos. Máximo 6 horas semana y 2 horas día.</a:t>
            </a:r>
          </a:p>
          <a:p>
            <a:pPr lvl="0"/>
            <a:r>
              <a:rPr lang="es-ES_tradnl" sz="1800" dirty="0" smtClean="0">
                <a:hlinkClick r:id="rId2"/>
              </a:rPr>
              <a:t>ENLACE FCT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40019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ERASMUS</a:t>
            </a:r>
            <a:br>
              <a:rPr lang="es-ES" dirty="0"/>
            </a:br>
            <a:r>
              <a:rPr lang="es-ES" sz="900" dirty="0">
                <a:hlinkClick r:id="rId2"/>
              </a:rPr>
              <a:t>https://</a:t>
            </a:r>
            <a:r>
              <a:rPr lang="es-ES" sz="900" dirty="0" smtClean="0">
                <a:hlinkClick r:id="rId2"/>
              </a:rPr>
              <a:t>www.ikaslanbizkaia.eus/index.php?option=com_content&amp;task=view&amp;id=229&amp;Itemid=345</a:t>
            </a:r>
            <a:r>
              <a:rPr lang="es-ES" sz="900" dirty="0" smtClean="0"/>
              <a:t/>
            </a:r>
            <a:br>
              <a:rPr lang="es-ES" sz="900" dirty="0" smtClean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7" y="864108"/>
            <a:ext cx="7771747" cy="5120640"/>
          </a:xfrm>
        </p:spPr>
        <p:txBody>
          <a:bodyPr>
            <a:normAutofit/>
          </a:bodyPr>
          <a:lstStyle/>
          <a:p>
            <a:r>
              <a:rPr lang="es-ES" dirty="0" smtClean="0"/>
              <a:t>Se puede realizar en todos los niveles (</a:t>
            </a:r>
            <a:r>
              <a:rPr lang="es-ES" dirty="0" err="1" smtClean="0"/>
              <a:t>Fp</a:t>
            </a:r>
            <a:r>
              <a:rPr lang="es-ES" dirty="0" smtClean="0"/>
              <a:t> Básica, Grado </a:t>
            </a:r>
            <a:r>
              <a:rPr lang="es-ES" dirty="0" err="1" smtClean="0"/>
              <a:t>Madio,Grado</a:t>
            </a:r>
            <a:r>
              <a:rPr lang="es-ES" dirty="0" smtClean="0"/>
              <a:t> Superior y Universidad) .La </a:t>
            </a:r>
            <a:r>
              <a:rPr lang="es-ES" dirty="0"/>
              <a:t>condición es que la suma de todas las estancias en el extranjero no supere los 12 </a:t>
            </a:r>
            <a:r>
              <a:rPr lang="es-ES" dirty="0" smtClean="0"/>
              <a:t>meses.</a:t>
            </a:r>
          </a:p>
          <a:p>
            <a:r>
              <a:rPr lang="es-ES" dirty="0" smtClean="0"/>
              <a:t>Aproximadamente 400 horas. De Marzo a Mayo.</a:t>
            </a:r>
          </a:p>
          <a:p>
            <a:r>
              <a:rPr lang="es-ES" dirty="0" smtClean="0"/>
              <a:t>FP Básica KA 1o2</a:t>
            </a:r>
          </a:p>
          <a:p>
            <a:r>
              <a:rPr lang="es-ES" dirty="0" smtClean="0"/>
              <a:t>Grado Medio KA 116</a:t>
            </a:r>
          </a:p>
          <a:p>
            <a:r>
              <a:rPr lang="es-ES" dirty="0" smtClean="0"/>
              <a:t>Grado Superior KA 103</a:t>
            </a:r>
          </a:p>
          <a:p>
            <a:r>
              <a:rPr lang="es-ES" dirty="0" smtClean="0"/>
              <a:t>Países: Alemania,Austria,Bulgaria,Eslovenia,Estonia,Finlandia,Francia,Grecia, Irlanda, Italia, Lituania, Malta , Polonia, Portugal, Reino Unido, República Checa y Suecia.</a:t>
            </a:r>
          </a:p>
          <a:p>
            <a:r>
              <a:rPr lang="es-ES" dirty="0" smtClean="0">
                <a:hlinkClick r:id="rId2"/>
              </a:rPr>
              <a:t>ENLACE ERASMUS</a:t>
            </a:r>
            <a:r>
              <a:rPr lang="es-ES" dirty="0">
                <a:hlinkClick r:id="rId2"/>
              </a:rPr>
              <a:t/>
            </a:r>
            <a:br>
              <a:rPr lang="es-ES" dirty="0">
                <a:hlinkClick r:id="rId2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756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FP </a:t>
            </a:r>
            <a:r>
              <a:rPr lang="es-ES" dirty="0"/>
              <a:t>DUAL</a:t>
            </a:r>
            <a:br>
              <a:rPr lang="es-ES" dirty="0"/>
            </a:br>
            <a:r>
              <a:rPr lang="es-ES" sz="1000" dirty="0"/>
              <a:t>https://www.euskadi.eus/informacion/formacion-profesional-dual-en-regimen-de-alternancia/web01-a2hlanhz/es/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51684" y="465992"/>
            <a:ext cx="7315200" cy="6242539"/>
          </a:xfrm>
        </p:spPr>
        <p:txBody>
          <a:bodyPr>
            <a:normAutofit fontScale="85000" lnSpcReduction="10000"/>
          </a:bodyPr>
          <a:lstStyle/>
          <a:p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Formación Profesional Dual en régimen de alternancia puede </a:t>
            </a:r>
            <a:r>
              <a:rPr lang="es-ES" dirty="0" smtClean="0"/>
              <a:t>realizarse en forma de :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>• </a:t>
            </a:r>
            <a:r>
              <a:rPr lang="es-ES" b="1" dirty="0" smtClean="0"/>
              <a:t>Contrato </a:t>
            </a:r>
            <a:r>
              <a:rPr lang="es-ES" b="1" dirty="0"/>
              <a:t>de trabajo.</a:t>
            </a:r>
            <a:br>
              <a:rPr lang="es-ES" b="1" dirty="0"/>
            </a:br>
            <a:r>
              <a:rPr lang="es-ES" b="1" dirty="0"/>
              <a:t> </a:t>
            </a:r>
            <a:r>
              <a:rPr lang="es-ES" b="1" dirty="0" smtClean="0"/>
              <a:t>• Becas formativas.</a:t>
            </a:r>
          </a:p>
          <a:p>
            <a:r>
              <a:rPr lang="es-ES" dirty="0"/>
              <a:t>Con carácter general, los proyectos contemplarán un </a:t>
            </a:r>
            <a:r>
              <a:rPr lang="es-ES" b="1" dirty="0"/>
              <a:t>primer curso del ciclo formativo en el centro de formación y un segundo curso de formación en régimen de alternancia entre el centro y la empresa</a:t>
            </a:r>
            <a:r>
              <a:rPr lang="es-ES" dirty="0"/>
              <a:t>. </a:t>
            </a:r>
            <a:r>
              <a:rPr lang="es-ES" b="1" dirty="0" smtClean="0"/>
              <a:t>Contrato: </a:t>
            </a:r>
            <a:r>
              <a:rPr lang="es-ES" dirty="0"/>
              <a:t>Mayores de</a:t>
            </a:r>
            <a:r>
              <a:rPr lang="es-ES" b="1" dirty="0"/>
              <a:t> 16</a:t>
            </a:r>
            <a:r>
              <a:rPr lang="es-ES" dirty="0"/>
              <a:t>  y menores de </a:t>
            </a:r>
            <a:r>
              <a:rPr lang="es-ES" b="1" dirty="0"/>
              <a:t>25 </a:t>
            </a:r>
            <a:r>
              <a:rPr lang="es-ES" dirty="0"/>
              <a:t>años</a:t>
            </a:r>
            <a:r>
              <a:rPr lang="es-ES" b="1" dirty="0" smtClean="0"/>
              <a:t>.</a:t>
            </a:r>
            <a:r>
              <a:rPr lang="es-ES" b="1" dirty="0"/>
              <a:t>  </a:t>
            </a:r>
            <a:r>
              <a:rPr lang="es-ES" b="1" dirty="0" smtClean="0"/>
              <a:t>La Beca: </a:t>
            </a:r>
            <a:r>
              <a:rPr lang="es-ES" b="1" dirty="0"/>
              <a:t>No</a:t>
            </a:r>
            <a:r>
              <a:rPr lang="es-ES" dirty="0"/>
              <a:t> tiene límite de edad. </a:t>
            </a:r>
            <a:endParaRPr lang="es-ES" dirty="0" smtClean="0"/>
          </a:p>
          <a:p>
            <a:r>
              <a:rPr lang="es-ES" b="1" dirty="0" smtClean="0"/>
              <a:t>Contrato y Beca tienen reducción</a:t>
            </a:r>
            <a:r>
              <a:rPr lang="es-ES" dirty="0" smtClean="0"/>
              <a:t> de las </a:t>
            </a:r>
            <a:r>
              <a:rPr lang="es-ES" b="1" dirty="0" smtClean="0"/>
              <a:t>cuotas</a:t>
            </a:r>
            <a:r>
              <a:rPr lang="es-ES" dirty="0" smtClean="0"/>
              <a:t> </a:t>
            </a:r>
            <a:r>
              <a:rPr lang="es-ES" dirty="0"/>
              <a:t>empresariales a la  de </a:t>
            </a:r>
            <a:r>
              <a:rPr lang="es-ES" b="1" dirty="0"/>
              <a:t>Seguridad Social</a:t>
            </a:r>
            <a:r>
              <a:rPr lang="es-ES" dirty="0"/>
              <a:t> </a:t>
            </a:r>
            <a:r>
              <a:rPr lang="es-ES" dirty="0" smtClean="0"/>
              <a:t>.</a:t>
            </a:r>
          </a:p>
          <a:p>
            <a:r>
              <a:rPr lang="es-ES" b="1" dirty="0" smtClean="0"/>
              <a:t>Contrato tiene Subvención </a:t>
            </a:r>
            <a:r>
              <a:rPr lang="es-ES" dirty="0"/>
              <a:t>de </a:t>
            </a:r>
            <a:r>
              <a:rPr lang="es-ES" dirty="0" err="1"/>
              <a:t>Lanbide</a:t>
            </a:r>
            <a:r>
              <a:rPr lang="es-ES" dirty="0"/>
              <a:t> de </a:t>
            </a:r>
            <a:r>
              <a:rPr lang="es-ES" b="1" dirty="0"/>
              <a:t>2000€</a:t>
            </a:r>
            <a:r>
              <a:rPr lang="es-ES" dirty="0"/>
              <a:t> por contrato y año. </a:t>
            </a:r>
            <a:r>
              <a:rPr lang="es-ES" b="1" dirty="0" smtClean="0"/>
              <a:t>La beca no</a:t>
            </a:r>
            <a:r>
              <a:rPr lang="es-ES" dirty="0" smtClean="0"/>
              <a:t>.</a:t>
            </a:r>
          </a:p>
          <a:p>
            <a:r>
              <a:rPr lang="es-ES" b="1" dirty="0"/>
              <a:t>Contrato </a:t>
            </a:r>
            <a:r>
              <a:rPr lang="es-ES" dirty="0" smtClean="0">
                <a:highlight>
                  <a:srgbClr val="FFFFFF"/>
                </a:highlight>
              </a:rPr>
              <a:t>Computa </a:t>
            </a:r>
            <a:r>
              <a:rPr lang="es-ES" dirty="0">
                <a:highlight>
                  <a:srgbClr val="FFFFFF"/>
                </a:highlight>
              </a:rPr>
              <a:t>a efectos de la prestación por desempleo</a:t>
            </a:r>
            <a:r>
              <a:rPr lang="es-ES" dirty="0" smtClean="0">
                <a:highlight>
                  <a:srgbClr val="FFFFFF"/>
                </a:highlight>
              </a:rPr>
              <a:t>.</a:t>
            </a:r>
            <a:r>
              <a:rPr lang="es-ES" dirty="0"/>
              <a:t> </a:t>
            </a:r>
            <a:r>
              <a:rPr lang="es-ES" b="1" dirty="0"/>
              <a:t>La beca no</a:t>
            </a:r>
            <a:r>
              <a:rPr lang="es-ES" b="1" dirty="0" smtClean="0"/>
              <a:t>.</a:t>
            </a:r>
          </a:p>
          <a:p>
            <a:r>
              <a:rPr lang="es-ES" b="1" dirty="0"/>
              <a:t>Retribución económica en Contrato</a:t>
            </a:r>
            <a:r>
              <a:rPr lang="es-ES" dirty="0"/>
              <a:t>: Se fijará en proporción al tiempo de trabajo efectivo de acuerdo con lo establecido en el convenio colectivo. </a:t>
            </a:r>
            <a:r>
              <a:rPr lang="es-ES" b="1" dirty="0"/>
              <a:t>En ningún caso la retribución podrá ser inferior al SMI </a:t>
            </a:r>
            <a:r>
              <a:rPr lang="es-ES" dirty="0"/>
              <a:t>(950€ mensual – 13.300€ en 14 pagas). Suele durar un año (normalmente de junio a junio). </a:t>
            </a:r>
            <a:endParaRPr lang="es-ES" dirty="0" smtClean="0"/>
          </a:p>
          <a:p>
            <a:r>
              <a:rPr lang="es-ES" b="1" dirty="0" smtClean="0"/>
              <a:t>Retribución </a:t>
            </a:r>
            <a:r>
              <a:rPr lang="es-ES" b="1" dirty="0"/>
              <a:t>económica en Beca</a:t>
            </a:r>
            <a:r>
              <a:rPr lang="es-ES" dirty="0"/>
              <a:t>: </a:t>
            </a:r>
            <a:r>
              <a:rPr lang="es-ES" b="1" dirty="0" smtClean="0"/>
              <a:t>Retribución  </a:t>
            </a:r>
            <a:r>
              <a:rPr lang="es-ES" b="1" dirty="0"/>
              <a:t>&gt;= SMI</a:t>
            </a:r>
            <a:r>
              <a:rPr lang="es-ES" dirty="0"/>
              <a:t>, en % al tiempo efectivo de estancia en la empresa</a:t>
            </a:r>
            <a:r>
              <a:rPr lang="es-ES" dirty="0" smtClean="0"/>
              <a:t>. Normalmente empiezan en setiembre y unas 800 horas mínimo.</a:t>
            </a:r>
          </a:p>
          <a:p>
            <a:r>
              <a:rPr lang="es-ES" dirty="0" smtClean="0">
                <a:hlinkClick r:id="rId2"/>
              </a:rPr>
              <a:t>ENLACE FP DUAL</a:t>
            </a:r>
            <a:endParaRPr lang="es-ES" dirty="0" smtClean="0"/>
          </a:p>
          <a:p>
            <a:endParaRPr lang="es-ES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13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EMPLEABILIDAD</a:t>
            </a:r>
            <a:endParaRPr lang="es-ES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BOLSA DE TRABAJO : MEDIACIÓN ALUMNADO EGRESADO Y OFERTAS DE LAS EMPRESAS.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r>
              <a:rPr lang="es-ES" dirty="0" smtClean="0"/>
              <a:t>IKASENPLEGU.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IKASLAN</a:t>
            </a:r>
          </a:p>
        </p:txBody>
      </p:sp>
      <p:pic>
        <p:nvPicPr>
          <p:cNvPr id="4" name="Imagen 3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l="13417" t="20886" r="15695" b="9338"/>
          <a:stretch/>
        </p:blipFill>
        <p:spPr>
          <a:xfrm>
            <a:off x="5853555" y="2901461"/>
            <a:ext cx="5568789" cy="308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14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Becas de estancia en la empresa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246546"/>
          </a:xfrm>
        </p:spPr>
        <p:txBody>
          <a:bodyPr/>
          <a:lstStyle/>
          <a:p>
            <a:r>
              <a:rPr lang="es-ES" dirty="0" smtClean="0"/>
              <a:t>Para alumnado que realiza la FCT en setiembre.</a:t>
            </a:r>
          </a:p>
          <a:p>
            <a:r>
              <a:rPr lang="es-ES" dirty="0" smtClean="0"/>
              <a:t>No mayores de 30 años.</a:t>
            </a:r>
          </a:p>
          <a:p>
            <a:r>
              <a:rPr lang="es-ES" dirty="0" err="1" smtClean="0"/>
              <a:t>Fp</a:t>
            </a:r>
            <a:r>
              <a:rPr lang="es-ES" dirty="0" smtClean="0"/>
              <a:t> Básica (20%), Grado Medio (50% : 197 )y Grado Superior(30%: 118). Total 394 becas.</a:t>
            </a:r>
          </a:p>
          <a:p>
            <a:r>
              <a:rPr lang="es-ES" dirty="0" smtClean="0"/>
              <a:t>Reserva de un 5% para personas con discapacidad igual o superior al 33%. Sin límite de edad.</a:t>
            </a:r>
          </a:p>
          <a:p>
            <a:r>
              <a:rPr lang="es-ES" dirty="0" smtClean="0"/>
              <a:t>Alta en la </a:t>
            </a:r>
            <a:r>
              <a:rPr lang="es-ES" dirty="0"/>
              <a:t>S</a:t>
            </a:r>
            <a:r>
              <a:rPr lang="es-ES" dirty="0" smtClean="0"/>
              <a:t>eguridad Social. </a:t>
            </a:r>
          </a:p>
          <a:p>
            <a:r>
              <a:rPr lang="es-ES" dirty="0" smtClean="0"/>
              <a:t>Cuantía: 1800 euros. 600 euros al mes. Se recalcula en función del tiempo que dure la beca.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286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PROGRAMA LEHEN AUKERA</a:t>
            </a:r>
            <a:br>
              <a:rPr lang="es-ES" dirty="0" smtClean="0"/>
            </a:br>
            <a:r>
              <a:rPr lang="es-ES" sz="1800" dirty="0" smtClean="0"/>
              <a:t>https</a:t>
            </a:r>
            <a:r>
              <a:rPr lang="es-ES" sz="1800" dirty="0"/>
              <a:t>://www.lanbide.euskadi.eus/destino/-/lehen-aukera/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8" y="430823"/>
            <a:ext cx="7315200" cy="5553925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Objetivo: </a:t>
            </a:r>
            <a:r>
              <a:rPr lang="es-ES" dirty="0"/>
              <a:t>mejorar la empleabilidad y consolidar la inserción laboral de las personas </a:t>
            </a:r>
            <a:r>
              <a:rPr lang="es-ES" b="1" dirty="0"/>
              <a:t>menores de 30 años </a:t>
            </a:r>
            <a:r>
              <a:rPr lang="es-ES" dirty="0"/>
              <a:t>a través de una primera experiencia profesional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Destinado a Jóvenes </a:t>
            </a:r>
            <a:r>
              <a:rPr lang="es-ES" dirty="0"/>
              <a:t>en situación de desempleo y </a:t>
            </a:r>
            <a:r>
              <a:rPr lang="es-ES" b="1" dirty="0"/>
              <a:t>sin experiencia laboral previa ( o experiencia laboral máxima de 6 meses) en empleos relacionados con su titulación</a:t>
            </a:r>
            <a:r>
              <a:rPr lang="es-ES" dirty="0"/>
              <a:t>.</a:t>
            </a:r>
          </a:p>
          <a:p>
            <a:r>
              <a:rPr lang="es-ES" dirty="0" smtClean="0"/>
              <a:t>Gestionado por </a:t>
            </a:r>
            <a:r>
              <a:rPr lang="es-ES" dirty="0" err="1" smtClean="0"/>
              <a:t>Lanbide</a:t>
            </a:r>
            <a:r>
              <a:rPr lang="es-ES" dirty="0" smtClean="0"/>
              <a:t>  que ofrece </a:t>
            </a:r>
            <a:r>
              <a:rPr lang="es-ES" dirty="0"/>
              <a:t>ayudas a las empresas para </a:t>
            </a:r>
            <a:r>
              <a:rPr lang="es-ES" dirty="0" smtClean="0"/>
              <a:t>su contratación.</a:t>
            </a:r>
          </a:p>
          <a:p>
            <a:r>
              <a:rPr lang="es-ES" dirty="0" smtClean="0"/>
              <a:t>Requisitos : estar </a:t>
            </a:r>
            <a:r>
              <a:rPr lang="es-ES" b="1" dirty="0" smtClean="0"/>
              <a:t>inscrito como demandante de empleo en </a:t>
            </a:r>
            <a:r>
              <a:rPr lang="es-ES" b="1" dirty="0" err="1" smtClean="0"/>
              <a:t>Lanbide</a:t>
            </a:r>
            <a:r>
              <a:rPr lang="es-ES" dirty="0" smtClean="0"/>
              <a:t>-SVE.</a:t>
            </a:r>
            <a:r>
              <a:rPr lang="es-ES" dirty="0"/>
              <a:t> Residir en la Comunidad Autónoma </a:t>
            </a:r>
            <a:r>
              <a:rPr lang="es-ES" dirty="0" smtClean="0"/>
              <a:t>Vasca…entre otros.</a:t>
            </a:r>
          </a:p>
          <a:p>
            <a:r>
              <a:rPr lang="es-ES" dirty="0" smtClean="0"/>
              <a:t>Prioridad en el proceso de selección si se inscribe en el Sistema de garantía Juvenil.</a:t>
            </a:r>
          </a:p>
          <a:p>
            <a:r>
              <a:rPr lang="es-ES" dirty="0" smtClean="0"/>
              <a:t>Contratos </a:t>
            </a:r>
            <a:r>
              <a:rPr lang="es-ES" dirty="0"/>
              <a:t>indefinidos 0 contratos en prácticas de al menos 6 meses de duración. </a:t>
            </a:r>
            <a:endParaRPr lang="es-ES" dirty="0" smtClean="0"/>
          </a:p>
          <a:p>
            <a:r>
              <a:rPr lang="es-ES" dirty="0" smtClean="0"/>
              <a:t>Deberán </a:t>
            </a:r>
            <a:r>
              <a:rPr lang="es-ES" dirty="0"/>
              <a:t>suponer creación neta de empleo sobre la </a:t>
            </a:r>
            <a:r>
              <a:rPr lang="es-ES" dirty="0" smtClean="0"/>
              <a:t>plantilla.</a:t>
            </a:r>
          </a:p>
          <a:p>
            <a:r>
              <a:rPr lang="es-ES" dirty="0" smtClean="0"/>
              <a:t>Gestiona </a:t>
            </a:r>
            <a:r>
              <a:rPr lang="es-ES" dirty="0" err="1" smtClean="0"/>
              <a:t>Ikaslan</a:t>
            </a:r>
            <a:r>
              <a:rPr lang="es-ES" dirty="0" smtClean="0"/>
              <a:t> como centro concertado con </a:t>
            </a:r>
            <a:r>
              <a:rPr lang="es-ES" dirty="0" err="1" smtClean="0"/>
              <a:t>Lanbide</a:t>
            </a:r>
            <a:r>
              <a:rPr lang="es-ES" dirty="0" smtClean="0"/>
              <a:t>.</a:t>
            </a:r>
          </a:p>
          <a:p>
            <a:r>
              <a:rPr lang="es-ES" dirty="0"/>
              <a:t>Retribución económica ( a cargo de la empresa) bruta anual mínima: Ciclos Formativos de Grado Superior (FP II) 16.000,00 €/ Ciclos Formativos de Grado Medio (FP I) y Formación Profesional Básica y Certificados de Profesionalidad 12.600,00  €</a:t>
            </a:r>
          </a:p>
          <a:p>
            <a:r>
              <a:rPr lang="es-ES" dirty="0" smtClean="0">
                <a:hlinkClick r:id="rId2"/>
              </a:rPr>
              <a:t>ENLACE LEHEN AUKERA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05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PRACTICAS NO </a:t>
            </a:r>
            <a:r>
              <a:rPr lang="es-ES" dirty="0"/>
              <a:t>LABORALES</a:t>
            </a:r>
            <a:br>
              <a:rPr lang="es-ES" dirty="0"/>
            </a:br>
            <a:r>
              <a:rPr lang="es-ES" sz="1400" dirty="0"/>
              <a:t>https://www.lanbide.euskadi.eus/formacion-lanbide/-/informacion/practicas-no-laborales/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b="1" dirty="0"/>
              <a:t>Requisitos que debe cumplir las personas becarias</a:t>
            </a:r>
          </a:p>
          <a:p>
            <a:r>
              <a:rPr lang="es-ES" dirty="0"/>
              <a:t>Encontrarse en edad laboral</a:t>
            </a:r>
            <a:r>
              <a:rPr lang="es-ES" b="1" dirty="0"/>
              <a:t>.( 16 a sin límite de edad)</a:t>
            </a:r>
          </a:p>
          <a:p>
            <a:r>
              <a:rPr lang="es-ES" dirty="0" smtClean="0"/>
              <a:t>Personas </a:t>
            </a:r>
            <a:r>
              <a:rPr lang="es-ES" b="1" dirty="0"/>
              <a:t>desempleadas inscritas en las oficinas de </a:t>
            </a:r>
            <a:r>
              <a:rPr lang="es-ES" b="1" dirty="0" err="1"/>
              <a:t>Lanbide</a:t>
            </a:r>
            <a:r>
              <a:rPr lang="es-ES" dirty="0"/>
              <a:t>-Servicio Vasco de Empleo</a:t>
            </a:r>
          </a:p>
          <a:p>
            <a:r>
              <a:rPr lang="es-ES" b="1" dirty="0" smtClean="0"/>
              <a:t>No </a:t>
            </a:r>
            <a:r>
              <a:rPr lang="es-ES" b="1" dirty="0"/>
              <a:t>deberán haber tenido relación labora</a:t>
            </a:r>
            <a:r>
              <a:rPr lang="es-ES" dirty="0"/>
              <a:t>l u otro tipo de experiencia profesional, incluidas prácticas no laborales, </a:t>
            </a:r>
            <a:r>
              <a:rPr lang="es-ES" b="1" dirty="0"/>
              <a:t>superiores a 3 meses </a:t>
            </a:r>
            <a:r>
              <a:rPr lang="es-ES" dirty="0"/>
              <a:t>en la misma empresa o grupos de empresas.</a:t>
            </a:r>
          </a:p>
          <a:p>
            <a:pPr marL="0" indent="0">
              <a:buNone/>
            </a:pPr>
            <a:r>
              <a:rPr lang="es-ES" b="1" dirty="0" smtClean="0"/>
              <a:t>Contratación de la persona becaria</a:t>
            </a:r>
          </a:p>
          <a:p>
            <a:r>
              <a:rPr lang="es-ES" dirty="0" smtClean="0"/>
              <a:t>La empresa podrá contratar a estos jóvenes a la finalización de las prácticas o durante el desarrollo de las mismas, bajo cualquier modalidad de contratación vigente en ese momento .</a:t>
            </a:r>
          </a:p>
          <a:p>
            <a:pPr marL="0" indent="0">
              <a:buNone/>
            </a:pPr>
            <a:r>
              <a:rPr lang="es-ES" b="1" dirty="0" smtClean="0"/>
              <a:t>Condiciones </a:t>
            </a:r>
            <a:r>
              <a:rPr lang="es-ES" b="1" dirty="0"/>
              <a:t>económicas y cobertura</a:t>
            </a:r>
          </a:p>
          <a:p>
            <a:r>
              <a:rPr lang="es-ES" dirty="0"/>
              <a:t>La empresa abonará una beca de apoyo durante el desarrollo de las prácticas cuya cuantía será, como mínimo del 80% del </a:t>
            </a:r>
            <a:r>
              <a:rPr lang="es-ES" smtClean="0"/>
              <a:t>IPREM (Indicador </a:t>
            </a:r>
            <a:r>
              <a:rPr lang="es-ES" dirty="0" smtClean="0"/>
              <a:t>Público de Renta de Efectos Múltiples) </a:t>
            </a:r>
            <a:r>
              <a:rPr lang="es-ES" dirty="0" smtClean="0"/>
              <a:t>( 564 euros) mensual </a:t>
            </a:r>
            <a:r>
              <a:rPr lang="es-ES" dirty="0"/>
              <a:t>vigente en cada momento.</a:t>
            </a:r>
          </a:p>
          <a:p>
            <a:r>
              <a:rPr lang="es-ES" dirty="0"/>
              <a:t>La empresa cotizará en el Régimen General de Seguridad Social por estas personas en prácticas.</a:t>
            </a:r>
          </a:p>
          <a:p>
            <a:r>
              <a:rPr lang="es-ES" dirty="0" smtClean="0">
                <a:hlinkClick r:id="rId2"/>
              </a:rPr>
              <a:t>ENLACE A PRÁCTICAS NO LABORALES LANBIDE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74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URRATS BAT</a:t>
            </a:r>
            <a:br>
              <a:rPr lang="es-ES" dirty="0" smtClean="0"/>
            </a:br>
            <a:r>
              <a:rPr lang="es-ES" dirty="0" smtClean="0"/>
              <a:t>TKNIKA</a:t>
            </a:r>
            <a:r>
              <a:rPr lang="es-ES" dirty="0"/>
              <a:t/>
            </a:r>
            <a:br>
              <a:rPr lang="es-ES" dirty="0"/>
            </a:br>
            <a:r>
              <a:rPr lang="es-ES" sz="1100" dirty="0"/>
              <a:t>https://tknika.eus/cont/proyectos/programa-urratsbat-de-acompanamiento-para-la-creacion-de-empresas/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s-ES" dirty="0" smtClean="0"/>
              <a:t>Es </a:t>
            </a:r>
            <a:r>
              <a:rPr lang="es-ES" dirty="0"/>
              <a:t>un </a:t>
            </a:r>
            <a:r>
              <a:rPr lang="es-ES" b="1" dirty="0"/>
              <a:t>programa de acompañamiento en la creación de empresas </a:t>
            </a:r>
            <a:r>
              <a:rPr lang="es-ES" dirty="0"/>
              <a:t>dirigido </a:t>
            </a:r>
            <a:r>
              <a:rPr lang="es-ES" dirty="0" smtClean="0"/>
              <a:t>a:</a:t>
            </a:r>
          </a:p>
          <a:p>
            <a:pPr fontAlgn="base"/>
            <a:r>
              <a:rPr lang="es-ES" b="1" dirty="0" smtClean="0"/>
              <a:t>Alumnado </a:t>
            </a:r>
            <a:r>
              <a:rPr lang="es-ES" b="1" dirty="0"/>
              <a:t>de segundo curso </a:t>
            </a:r>
            <a:r>
              <a:rPr lang="es-ES" dirty="0"/>
              <a:t>de los Centros de Formación Profesional de </a:t>
            </a:r>
            <a:r>
              <a:rPr lang="es-ES" dirty="0" smtClean="0"/>
              <a:t>Grado </a:t>
            </a:r>
            <a:r>
              <a:rPr lang="es-ES" dirty="0"/>
              <a:t>M</a:t>
            </a:r>
            <a:r>
              <a:rPr lang="es-ES" dirty="0" smtClean="0"/>
              <a:t>edio </a:t>
            </a:r>
            <a:r>
              <a:rPr lang="es-ES" dirty="0"/>
              <a:t>y </a:t>
            </a:r>
            <a:r>
              <a:rPr lang="es-ES" dirty="0" smtClean="0"/>
              <a:t>Superior.</a:t>
            </a:r>
          </a:p>
          <a:p>
            <a:pPr fontAlgn="base"/>
            <a:r>
              <a:rPr lang="es-ES" b="1" dirty="0" smtClean="0"/>
              <a:t>Ex-alumnos/as</a:t>
            </a:r>
            <a:r>
              <a:rPr lang="es-ES" dirty="0" smtClean="0"/>
              <a:t> </a:t>
            </a:r>
            <a:r>
              <a:rPr lang="es-ES" dirty="0"/>
              <a:t>del Centro </a:t>
            </a:r>
            <a:r>
              <a:rPr lang="es-ES" dirty="0" smtClean="0"/>
              <a:t>.</a:t>
            </a:r>
          </a:p>
          <a:p>
            <a:pPr marL="0" indent="0" fontAlgn="base">
              <a:buNone/>
            </a:pPr>
            <a:r>
              <a:rPr lang="es-ES" dirty="0" smtClean="0"/>
              <a:t>Proporciona </a:t>
            </a:r>
            <a:r>
              <a:rPr lang="es-ES" dirty="0"/>
              <a:t>a la persona emprendedora </a:t>
            </a:r>
            <a:r>
              <a:rPr lang="es-ES" dirty="0" smtClean="0"/>
              <a:t>:</a:t>
            </a:r>
          </a:p>
          <a:p>
            <a:pPr fontAlgn="base"/>
            <a:r>
              <a:rPr lang="es-ES" dirty="0"/>
              <a:t>U</a:t>
            </a:r>
            <a:r>
              <a:rPr lang="es-ES" dirty="0" smtClean="0"/>
              <a:t>n </a:t>
            </a:r>
            <a:r>
              <a:rPr lang="es-ES" b="1" dirty="0"/>
              <a:t>servicio de asesoramiento </a:t>
            </a:r>
            <a:r>
              <a:rPr lang="es-ES" dirty="0"/>
              <a:t>integral en el proceso de puesta en marcha de su </a:t>
            </a:r>
            <a:r>
              <a:rPr lang="es-ES" dirty="0" smtClean="0"/>
              <a:t>empresa.</a:t>
            </a:r>
          </a:p>
          <a:p>
            <a:pPr fontAlgn="base"/>
            <a:r>
              <a:rPr lang="es-ES" dirty="0" smtClean="0"/>
              <a:t>La </a:t>
            </a:r>
            <a:r>
              <a:rPr lang="es-ES" dirty="0"/>
              <a:t>posibilidad de </a:t>
            </a:r>
            <a:r>
              <a:rPr lang="es-ES" b="1" dirty="0"/>
              <a:t>utilizar una oficina debidamente equipada </a:t>
            </a:r>
            <a:r>
              <a:rPr lang="es-ES" dirty="0"/>
              <a:t>en el Centro de Enseñanza para los primeros meses de funcionamiento de la empresa </a:t>
            </a:r>
            <a:endParaRPr lang="es-ES" dirty="0" smtClean="0"/>
          </a:p>
          <a:p>
            <a:pPr fontAlgn="base"/>
            <a:r>
              <a:rPr lang="es-ES" dirty="0" smtClean="0"/>
              <a:t>Si </a:t>
            </a:r>
            <a:r>
              <a:rPr lang="es-ES" dirty="0"/>
              <a:t>el proyecto así lo requiere, la </a:t>
            </a:r>
            <a:r>
              <a:rPr lang="es-ES" b="1" dirty="0"/>
              <a:t>posibilidad de usar otras instalaciones, como talleres del centro para realizar los prototipos </a:t>
            </a:r>
            <a:r>
              <a:rPr lang="es-ES" dirty="0"/>
              <a:t>del producto en fase de estudio.</a:t>
            </a:r>
          </a:p>
          <a:p>
            <a:r>
              <a:rPr lang="es-ES" dirty="0" smtClean="0"/>
              <a:t>Asesoramiento de autoempleo: también en </a:t>
            </a:r>
            <a:r>
              <a:rPr lang="es-ES" dirty="0" err="1"/>
              <a:t>B</a:t>
            </a:r>
            <a:r>
              <a:rPr lang="es-ES" dirty="0" err="1" smtClean="0"/>
              <a:t>ehargintza</a:t>
            </a:r>
            <a:r>
              <a:rPr lang="es-ES" dirty="0" smtClean="0"/>
              <a:t> y </a:t>
            </a:r>
            <a:r>
              <a:rPr lang="es-ES" dirty="0" err="1" smtClean="0"/>
              <a:t>Lanbide</a:t>
            </a:r>
            <a:r>
              <a:rPr lang="es-ES" dirty="0" smtClean="0"/>
              <a:t>.</a:t>
            </a:r>
          </a:p>
          <a:p>
            <a:r>
              <a:rPr lang="es-ES" dirty="0" smtClean="0">
                <a:hlinkClick r:id="rId2"/>
              </a:rPr>
              <a:t>ENLACE TKNIKA.URRATS BAT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68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</Template>
  <TotalTime>278</TotalTime>
  <Words>851</Words>
  <Application>Microsoft Office PowerPoint</Application>
  <PresentationFormat>Personalizado</PresentationFormat>
  <Paragraphs>92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Marco</vt:lpstr>
      <vt:lpstr>Programas relacionados con el Empleo en FP </vt:lpstr>
      <vt:lpstr>FCT (Modulo de Formación en Centros de Trabajo) https://www.euskadi.eus/web01-a3hlanar/es/contenidos/informacion/form_cen_trabajo/es_1977/dekreto_c.html</vt:lpstr>
      <vt:lpstr>ERASMUS https://www.ikaslanbizkaia.eus/index.php?option=com_content&amp;task=view&amp;id=229&amp;Itemid=345 </vt:lpstr>
      <vt:lpstr>FP DUAL https://www.euskadi.eus/informacion/formacion-profesional-dual-en-regimen-de-alternancia/web01-a2hlanhz/es/</vt:lpstr>
      <vt:lpstr>EMPLEABILIDAD</vt:lpstr>
      <vt:lpstr>Becas de estancia en la empresa</vt:lpstr>
      <vt:lpstr>PROGRAMA LEHEN AUKERA https://www.lanbide.euskadi.eus/destino/-/lehen-aukera/</vt:lpstr>
      <vt:lpstr>PRACTICAS NO LABORALES https://www.lanbide.euskadi.eus/formacion-lanbide/-/informacion/practicas-no-laborales/</vt:lpstr>
      <vt:lpstr>URRATS BAT TKNIKA https://tknika.eus/cont/proyectos/programa-urratsbat-de-acompanamiento-para-la-creacion-de-empresas/</vt:lpstr>
      <vt:lpstr>Becas Global Training https://www.globaltraining.eus/es/</vt:lpstr>
    </vt:vector>
  </TitlesOfParts>
  <Company>Hezkuntza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ENPLEGU FP </dc:title>
  <dc:creator>Miren Ezcurdia</dc:creator>
  <cp:lastModifiedBy>MIREN 2</cp:lastModifiedBy>
  <cp:revision>40</cp:revision>
  <cp:lastPrinted>2021-04-13T10:53:42Z</cp:lastPrinted>
  <dcterms:created xsi:type="dcterms:W3CDTF">2021-03-26T11:17:29Z</dcterms:created>
  <dcterms:modified xsi:type="dcterms:W3CDTF">2021-04-20T18:37:58Z</dcterms:modified>
</cp:coreProperties>
</file>